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0" y="18"/>
      </p:cViewPr>
      <p:guideLst/>
    </p:cSldViewPr>
  </p:slideViewPr>
  <p:notesTextViewPr>
    <p:cViewPr>
      <p:scale>
        <a:sx n="1" d="1"/>
        <a:sy n="1" d="1"/>
      </p:scale>
      <p:origin x="0" y="-10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CDE9-4CF1-4FB1-B7C8-44D77FF9AEDB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8266F-BACE-4B92-B539-CCEB07FAE1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ockholmskallan.stockholm.se/post/14498" TargetMode="External"/><Relationship Id="rId13" Type="http://schemas.openxmlformats.org/officeDocument/2006/relationships/hyperlink" Target="https://stockholmskallan.stockholm.se/post/30307" TargetMode="External"/><Relationship Id="rId3" Type="http://schemas.openxmlformats.org/officeDocument/2006/relationships/hyperlink" Target="https://stockholmskallan.stockholm.se/post/35362" TargetMode="External"/><Relationship Id="rId7" Type="http://schemas.openxmlformats.org/officeDocument/2006/relationships/hyperlink" Target="https://stockholmskallan.stockholm.se/post/34719" TargetMode="External"/><Relationship Id="rId12" Type="http://schemas.openxmlformats.org/officeDocument/2006/relationships/hyperlink" Target="https://stockholmskallan.stockholm.se/post/2977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ockholmskallan.stockholm.se/post/16128" TargetMode="External"/><Relationship Id="rId11" Type="http://schemas.openxmlformats.org/officeDocument/2006/relationships/hyperlink" Target="https://stockholmskallan.stockholm.se/post/9078" TargetMode="External"/><Relationship Id="rId5" Type="http://schemas.openxmlformats.org/officeDocument/2006/relationships/hyperlink" Target="https://stockholmskallan.stockholm.se/post/32431" TargetMode="External"/><Relationship Id="rId10" Type="http://schemas.openxmlformats.org/officeDocument/2006/relationships/hyperlink" Target="https://stockholmskallan.stockholm.se/post/2144" TargetMode="External"/><Relationship Id="rId4" Type="http://schemas.openxmlformats.org/officeDocument/2006/relationships/hyperlink" Target="https://stockholmskallan.stockholm.se/post/32402" TargetMode="External"/><Relationship Id="rId9" Type="http://schemas.openxmlformats.org/officeDocument/2006/relationships/hyperlink" Target="https://stockholmskallan.stockholm.se/post/15136" TargetMode="External"/><Relationship Id="rId14" Type="http://schemas.openxmlformats.org/officeDocument/2006/relationships/hyperlink" Target="https://stockholmskallan.stockholm.se/post/2995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>
                <a:hlinkClick r:id="rId3"/>
              </a:rPr>
              <a:t>https://stockholmskallan.stockholm.se/post/35362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4"/>
              </a:rPr>
              <a:t>https://stockholmskallan.stockholm.se/post/32402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5"/>
              </a:rPr>
              <a:t>https://stockholmskallan.stockholm.se/post/32431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6"/>
              </a:rPr>
              <a:t>https://stockholmskallan.stockholm.se/post/16128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7"/>
              </a:rPr>
              <a:t>https://stockholmskallan.stockholm.se/post/34719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8"/>
              </a:rPr>
              <a:t>https://stockholmskallan.stockholm.se/post/14498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9"/>
              </a:rPr>
              <a:t>https://stockholmskallan.stockholm.se/post/15136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10"/>
              </a:rPr>
              <a:t>https://stockholmskallan.stockholm.se/post/2144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11"/>
              </a:rPr>
              <a:t>https://stockholmskallan.stockholm.se/post/9078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>
                <a:hlinkClick r:id="rId12"/>
              </a:rPr>
              <a:t>https://stockholmskallan.stockholm.se/post/29770</a:t>
            </a:r>
          </a:p>
          <a:p>
            <a:pPr marL="228600" indent="-228600">
              <a:buAutoNum type="arabicPeriod"/>
            </a:pPr>
            <a:r>
              <a:rPr lang="sv-SE" dirty="0">
                <a:hlinkClick r:id="rId13"/>
              </a:rPr>
              <a:t>https://stockholmskallan.stockholm.se/post/30307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>
                <a:hlinkClick r:id="rId14"/>
              </a:rPr>
              <a:t>https://stockholmskallan.stockholm.se/post/29958</a:t>
            </a:r>
            <a:endParaRPr lang="sv-SE" dirty="0">
              <a:hlinkClick r:id="rId12"/>
            </a:endParaRP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8266F-BACE-4B92-B539-CCEB07FAE1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41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2B6CA-8AC1-0773-6EAF-3A952EE7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CF4E39A-F519-C131-1CEB-0FA8EB136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5D2D53-D1DC-D46B-5BCE-ECE4272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C359DD-D793-3DD5-CC97-EB1A43F0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0B6E3D-3E28-F64C-DE6B-1D331E31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02C962-A648-E6F3-2963-AD885BB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44E5B1-2AB7-B7F4-7F68-246ECED30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B3BC56-43BF-BC78-3C76-6A2D4EBE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644FBB-E85F-1F7B-8B35-1A673EA9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9AC209-F39A-EE1E-B29C-0681EDEE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DC3302-C5F2-E8C1-5B9A-15D997DB0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E5CF2B-D500-C26B-29A7-6E384A27C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D201BE-1521-4C33-48C7-8E4CA244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444646-57FD-4A53-BA2C-71F8C627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646F13-3716-DBFD-D2C7-31D07D9B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9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4A6C5-5D47-F263-52E7-33FB697C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F2B0A6-A93A-171E-0493-BD886903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D9FF6-203B-92FB-27AD-5500ABD0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878D09-2261-61C4-ADF1-CD60391E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27292B-C973-9D37-0059-9EC32377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8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7606D7-7B69-370A-CDE2-CE9EC9B6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90E978-0C94-F756-E3EF-734148A0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A3B5D6-0F4E-4DDF-46C0-A2E6FD0B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5B4D91-8239-C6B9-ECEE-BDB5F85D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D1BF3B-87FB-1CDA-5B91-5C36133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0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595D2-3F8F-7B20-FEBD-E25C3478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61286D-A988-A7B3-7938-B921DD51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965760-32FE-DDC2-BCC8-EBDB89EE6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751A7E-0D64-8D5E-A14B-8CEA805F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597B73-6FCA-0A54-9DEB-22BCE64F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555D1-6D69-2DEB-22FB-A7C61EF3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1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04AF6A-BD8A-D694-EAB4-35595419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8C7518-3F8E-620B-5053-F70272B2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1EE416-E102-8C94-2C85-AE0EA7F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8EEAB9-5649-AC42-CE3F-7E92761A5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90B065-8AB2-8594-C0EE-5301F4C8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BF02FC-1F0F-DB2C-7FF2-11AFD2D2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ECEE14-9279-3FA6-3E50-D96D1809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C3C6534-CB52-1834-890F-B60F1F93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14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AB038-9648-242D-E0C3-CEB6812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52F2E6-021B-23C3-E388-31E8BAE1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945B8A-AE74-A198-8B74-5FD883C8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B1C132D-7E7A-F916-A2EB-435A9890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26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A35102-BC13-2D3F-344A-0842B0EF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7BB432-E287-0AED-69B8-E319021D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70701A-59E9-F8C6-86F3-2580469F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9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851B6-D348-4E6E-DC82-6D5A6770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FD82FF-86DF-7C35-ABF4-765FD7D5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4E2530-6C07-0CE5-E4D8-72E6A8607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E8218A-9AB6-A092-D8D3-9393E7FF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2F0832-7875-AF34-A001-221BA59D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CC9ED7-8811-79A6-3014-B3042E4A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2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CEA6E-584C-3517-C1F7-A095C81A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F89E823-6C68-9775-F46D-1C84EC1CA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7D0167-4E4A-BFB5-E4AA-162AACCDA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C8AF45-30A0-FABC-168B-E2EB7720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1312F9-F815-165F-6644-DB96BEAF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16CF57-F0A4-5CE9-387A-AD3C6B5B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2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5DAA80-F889-CF2D-A899-FFC6C7B9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1428A8-75F6-DCA5-2E3E-D645F96E3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EB004A-7A72-F3F0-33FC-B7E1FE09C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E39FA-A8AD-400D-9105-E09F73B60F0C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CCCB9D-4ADD-0895-87BA-FB5406971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965A9E-91D8-EDF1-AF54-5E0F15393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07965-9390-45BB-B605-E16F4E030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7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stockholmskallan.stockholm.se/post/14498" TargetMode="External"/><Relationship Id="rId18" Type="http://schemas.openxmlformats.org/officeDocument/2006/relationships/image" Target="../media/image8.jpeg"/><Relationship Id="rId26" Type="http://schemas.openxmlformats.org/officeDocument/2006/relationships/image" Target="../media/image12.jpeg"/><Relationship Id="rId3" Type="http://schemas.openxmlformats.org/officeDocument/2006/relationships/hyperlink" Target="https://stockholmskallan.stockholm.se/post/29958" TargetMode="External"/><Relationship Id="rId21" Type="http://schemas.openxmlformats.org/officeDocument/2006/relationships/hyperlink" Target="https://stockholmskallan.stockholm.se/post/2144" TargetMode="External"/><Relationship Id="rId7" Type="http://schemas.openxmlformats.org/officeDocument/2006/relationships/hyperlink" Target="https://stockholmskallan.stockholm.se/post/32402" TargetMode="External"/><Relationship Id="rId12" Type="http://schemas.openxmlformats.org/officeDocument/2006/relationships/image" Target="../media/image5.jpeg"/><Relationship Id="rId17" Type="http://schemas.openxmlformats.org/officeDocument/2006/relationships/hyperlink" Target="https://stockholmskallan.stockholm.se/post/15136" TargetMode="External"/><Relationship Id="rId25" Type="http://schemas.openxmlformats.org/officeDocument/2006/relationships/hyperlink" Target="https://stockholmskallan.stockholm.se/post/30307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https://stockholmskallan.stockholm.se/post/16128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s://stockholmskallan.stockholm.se/post/35362" TargetMode="External"/><Relationship Id="rId15" Type="http://schemas.openxmlformats.org/officeDocument/2006/relationships/hyperlink" Target="https://stockholmskallan.stockholm.se/post/9078" TargetMode="External"/><Relationship Id="rId23" Type="http://schemas.openxmlformats.org/officeDocument/2006/relationships/hyperlink" Target="https://stockholmskallan.stockholm.se/post/29770" TargetMode="External"/><Relationship Id="rId10" Type="http://schemas.openxmlformats.org/officeDocument/2006/relationships/image" Target="../media/image4.jpeg"/><Relationship Id="rId19" Type="http://schemas.openxmlformats.org/officeDocument/2006/relationships/hyperlink" Target="https://stockholmskallan.stockholm.se/post/34719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stockholmskallan.stockholm.se/post/32431" TargetMode="External"/><Relationship Id="rId14" Type="http://schemas.openxmlformats.org/officeDocument/2006/relationships/image" Target="../media/image6.jpeg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E1291-2D0A-8F1D-0E68-1AA719FED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Stockholm Type Bold" pitchFamily="50" charset="0"/>
              </a:rPr>
              <a:t>Året runt med Stockholmskällan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BA867A-3698-BFC0-763E-F8DD83753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>
                <a:latin typeface="Stockholm Type Regular" pitchFamily="50" charset="0"/>
              </a:rPr>
              <a:t>Högtidsbonanza</a:t>
            </a:r>
            <a:r>
              <a:rPr lang="sv-SE" dirty="0">
                <a:latin typeface="Stockholm Type Regular" pitchFamily="50" charset="0"/>
              </a:rPr>
              <a:t> i arkiven</a:t>
            </a:r>
          </a:p>
        </p:txBody>
      </p:sp>
    </p:spTree>
    <p:extLst>
      <p:ext uri="{BB962C8B-B14F-4D97-AF65-F5344CB8AC3E}">
        <p14:creationId xmlns:p14="http://schemas.microsoft.com/office/powerpoint/2010/main" val="41344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hlinkClick r:id="rId3"/>
            <a:extLst>
              <a:ext uri="{FF2B5EF4-FFF2-40B4-BE49-F238E27FC236}">
                <a16:creationId xmlns:a16="http://schemas.microsoft.com/office/drawing/2014/main" id="{7FBCAFE3-A9A3-15DB-D0F8-8D186DD59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4"/>
          <a:stretch/>
        </p:blipFill>
        <p:spPr bwMode="auto">
          <a:xfrm>
            <a:off x="-5931" y="5267651"/>
            <a:ext cx="2852136" cy="15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skrift">
            <a:hlinkClick r:id="rId5"/>
            <a:extLst>
              <a:ext uri="{FF2B5EF4-FFF2-40B4-BE49-F238E27FC236}">
                <a16:creationId xmlns:a16="http://schemas.microsoft.com/office/drawing/2014/main" id="{3009AF94-7B67-E6DC-09B8-1EAA4C2A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1209" cy="22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nadsbesökare på Lövmarknaden vid Riddarholmskanalen på Riddarholmen. Flickan i förgrunden blåser i en lergök och i bakgrunden skymtar Riddarholmskyrkan.">
            <a:hlinkClick r:id="rId7"/>
            <a:extLst>
              <a:ext uri="{FF2B5EF4-FFF2-40B4-BE49-F238E27FC236}">
                <a16:creationId xmlns:a16="http://schemas.microsoft.com/office/drawing/2014/main" id="{2DC6BA2B-4402-BE14-953F-6AA03971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09" y="0"/>
            <a:ext cx="3117273" cy="22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lmarknad på Stortorget med stånd och fullt av människor">
            <a:hlinkClick r:id="rId9"/>
            <a:extLst>
              <a:ext uri="{FF2B5EF4-FFF2-40B4-BE49-F238E27FC236}">
                <a16:creationId xmlns:a16="http://schemas.microsoft.com/office/drawing/2014/main" id="{1B760AE5-DCE8-D85F-669E-8C47F6FF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443"/>
            <a:ext cx="4478482" cy="3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11"/>
            <a:extLst>
              <a:ext uri="{FF2B5EF4-FFF2-40B4-BE49-F238E27FC236}">
                <a16:creationId xmlns:a16="http://schemas.microsoft.com/office/drawing/2014/main" id="{84E37B82-FD65-DCC2-32E0-6F9EA1D6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0"/>
            <a:ext cx="34210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3"/>
            <a:extLst>
              <a:ext uri="{FF2B5EF4-FFF2-40B4-BE49-F238E27FC236}">
                <a16:creationId xmlns:a16="http://schemas.microsoft.com/office/drawing/2014/main" id="{988C9063-D7C3-9223-87FB-1071EC3B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3429000"/>
            <a:ext cx="3117273" cy="22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änniskor som har samlats nedanför Bellmansbysten och slagit sig ned i gräset">
            <a:hlinkClick r:id="rId15"/>
            <a:extLst>
              <a:ext uri="{FF2B5EF4-FFF2-40B4-BE49-F238E27FC236}">
                <a16:creationId xmlns:a16="http://schemas.microsoft.com/office/drawing/2014/main" id="{BC02AD37-44B2-7D11-60E8-04165804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99" y="5702010"/>
            <a:ext cx="1746109" cy="11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vinna med långt hår, vitt långärmat linne och luciakrona i håret.">
            <a:hlinkClick r:id="rId17"/>
            <a:extLst>
              <a:ext uri="{FF2B5EF4-FFF2-40B4-BE49-F238E27FC236}">
                <a16:creationId xmlns:a16="http://schemas.microsoft.com/office/drawing/2014/main" id="{A766129F-3B76-0FBE-F65E-A5AABCE7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55" y="3404315"/>
            <a:ext cx="1569027" cy="22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hlinkClick r:id="rId19"/>
            <a:extLst>
              <a:ext uri="{FF2B5EF4-FFF2-40B4-BE49-F238E27FC236}">
                <a16:creationId xmlns:a16="http://schemas.microsoft.com/office/drawing/2014/main" id="{2BE34C88-F359-6C98-1B0F-B4B56DF07B0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r="4005"/>
          <a:stretch/>
        </p:blipFill>
        <p:spPr>
          <a:xfrm>
            <a:off x="7899545" y="11251"/>
            <a:ext cx="4292455" cy="3417749"/>
          </a:xfrm>
          <a:prstGeom prst="rect">
            <a:avLst/>
          </a:prstGeom>
        </p:spPr>
      </p:pic>
      <p:pic>
        <p:nvPicPr>
          <p:cNvPr id="1040" name="Picture 16">
            <a:hlinkClick r:id="rId21"/>
            <a:extLst>
              <a:ext uri="{FF2B5EF4-FFF2-40B4-BE49-F238E27FC236}">
                <a16:creationId xmlns:a16="http://schemas.microsoft.com/office/drawing/2014/main" id="{CB8B9BA2-32DB-CBB9-7BE6-AE11757C6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5"/>
          <a:stretch/>
        </p:blipFill>
        <p:spPr bwMode="auto">
          <a:xfrm>
            <a:off x="9164781" y="3440251"/>
            <a:ext cx="3027219" cy="34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rId23"/>
            <a:extLst>
              <a:ext uri="{FF2B5EF4-FFF2-40B4-BE49-F238E27FC236}">
                <a16:creationId xmlns:a16="http://schemas.microsoft.com/office/drawing/2014/main" id="{22EEF001-88EA-2791-08DC-76946B1D0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0"/>
          <a:stretch/>
        </p:blipFill>
        <p:spPr bwMode="auto">
          <a:xfrm>
            <a:off x="4478248" y="5705430"/>
            <a:ext cx="2933078" cy="11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058BE25-6890-FB8E-4638-C27ECAF7655D}"/>
              </a:ext>
            </a:extLst>
          </p:cNvPr>
          <p:cNvSpPr txBox="1"/>
          <p:nvPr/>
        </p:nvSpPr>
        <p:spPr>
          <a:xfrm>
            <a:off x="315942" y="0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BE0453A-1743-423F-6E8C-5504C5583046}"/>
              </a:ext>
            </a:extLst>
          </p:cNvPr>
          <p:cNvSpPr txBox="1"/>
          <p:nvPr/>
        </p:nvSpPr>
        <p:spPr>
          <a:xfrm>
            <a:off x="2368897" y="-1720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A0AB166-268D-AD85-455B-0A45468A9CE5}"/>
              </a:ext>
            </a:extLst>
          </p:cNvPr>
          <p:cNvSpPr txBox="1"/>
          <p:nvPr/>
        </p:nvSpPr>
        <p:spPr>
          <a:xfrm>
            <a:off x="315942" y="2646993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5E1BC94-A002-9E05-FF78-4E30C8B95B59}"/>
              </a:ext>
            </a:extLst>
          </p:cNvPr>
          <p:cNvSpPr txBox="1"/>
          <p:nvPr/>
        </p:nvSpPr>
        <p:spPr>
          <a:xfrm>
            <a:off x="5592532" y="2868036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4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9C27089-9620-41C4-EB93-63E190B8399B}"/>
              </a:ext>
            </a:extLst>
          </p:cNvPr>
          <p:cNvSpPr txBox="1"/>
          <p:nvPr/>
        </p:nvSpPr>
        <p:spPr>
          <a:xfrm>
            <a:off x="9736268" y="2025833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5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28F530C-E115-8AC2-2827-B59B239F6502}"/>
              </a:ext>
            </a:extLst>
          </p:cNvPr>
          <p:cNvSpPr txBox="1"/>
          <p:nvPr/>
        </p:nvSpPr>
        <p:spPr>
          <a:xfrm>
            <a:off x="4461373" y="3453685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6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32D7C0D-2FDB-EFC0-347E-A6FFE6E30371}"/>
              </a:ext>
            </a:extLst>
          </p:cNvPr>
          <p:cNvSpPr txBox="1"/>
          <p:nvPr/>
        </p:nvSpPr>
        <p:spPr>
          <a:xfrm>
            <a:off x="7756797" y="5057960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7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14BB6A3-95D9-C02E-E073-C69FC3C31296}"/>
              </a:ext>
            </a:extLst>
          </p:cNvPr>
          <p:cNvSpPr txBox="1"/>
          <p:nvPr/>
        </p:nvSpPr>
        <p:spPr>
          <a:xfrm>
            <a:off x="9133921" y="3485360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8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F35DF2A-DE3C-6220-79AC-8A745F1A74C2}"/>
              </a:ext>
            </a:extLst>
          </p:cNvPr>
          <p:cNvSpPr txBox="1"/>
          <p:nvPr/>
        </p:nvSpPr>
        <p:spPr>
          <a:xfrm>
            <a:off x="7395896" y="5705428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9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0DF8DFD-5BE3-5DA2-677C-7E7377345110}"/>
              </a:ext>
            </a:extLst>
          </p:cNvPr>
          <p:cNvSpPr txBox="1"/>
          <p:nvPr/>
        </p:nvSpPr>
        <p:spPr>
          <a:xfrm>
            <a:off x="4559073" y="5808220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10</a:t>
            </a:r>
          </a:p>
        </p:txBody>
      </p:sp>
      <p:pic>
        <p:nvPicPr>
          <p:cNvPr id="1044" name="Picture 20" descr="Framsidan av överståthållarens beslut att förbjuda nyårsraketer 1721. Texten, &quot;Förbud Angående Skiutande som här i Staden, så wäl Ny-Åhrsdagen Som andre Tider om Åhret plägar föröfwas&quot; är skriven i frakturstil.">
            <a:hlinkClick r:id="rId25"/>
            <a:extLst>
              <a:ext uri="{FF2B5EF4-FFF2-40B4-BE49-F238E27FC236}">
                <a16:creationId xmlns:a16="http://schemas.microsoft.com/office/drawing/2014/main" id="{0BEC941E-0B5F-8404-CE78-775DB3EF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2"/>
          <a:stretch/>
        </p:blipFill>
        <p:spPr bwMode="auto">
          <a:xfrm>
            <a:off x="2611119" y="5656672"/>
            <a:ext cx="1878570" cy="12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5F9C8DF2-F0A2-E49D-C3AD-DCEDB2388693}"/>
              </a:ext>
            </a:extLst>
          </p:cNvPr>
          <p:cNvSpPr txBox="1"/>
          <p:nvPr/>
        </p:nvSpPr>
        <p:spPr>
          <a:xfrm>
            <a:off x="3806566" y="6297036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11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783D739-DDB8-9B07-7246-C352FBAAB020}"/>
              </a:ext>
            </a:extLst>
          </p:cNvPr>
          <p:cNvSpPr txBox="1"/>
          <p:nvPr/>
        </p:nvSpPr>
        <p:spPr>
          <a:xfrm>
            <a:off x="1899256" y="5756784"/>
            <a:ext cx="7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Stockholm Type Bold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2901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152</Words>
  <Application>Microsoft Office PowerPoint</Application>
  <PresentationFormat>Bredbild</PresentationFormat>
  <Paragraphs>27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Stockholm Type Bold</vt:lpstr>
      <vt:lpstr>Stockholm Type Regular</vt:lpstr>
      <vt:lpstr>Office-tema</vt:lpstr>
      <vt:lpstr>Året runt med Stockholmskällan</vt:lpstr>
      <vt:lpstr>PowerPoint-presentation</vt:lpstr>
    </vt:vector>
  </TitlesOfParts>
  <Company>Stockholm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Nyblom</dc:creator>
  <cp:lastModifiedBy>Martin Nyblom</cp:lastModifiedBy>
  <cp:revision>4</cp:revision>
  <dcterms:created xsi:type="dcterms:W3CDTF">2025-03-27T11:11:42Z</dcterms:created>
  <dcterms:modified xsi:type="dcterms:W3CDTF">2025-05-09T11:18:12Z</dcterms:modified>
</cp:coreProperties>
</file>